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4" r:id="rId1"/>
  </p:sldMasterIdLst>
  <p:notesMasterIdLst>
    <p:notesMasterId r:id="rId26"/>
  </p:notesMasterIdLst>
  <p:sldIdLst>
    <p:sldId id="258" r:id="rId2"/>
    <p:sldId id="278" r:id="rId3"/>
    <p:sldId id="263" r:id="rId4"/>
    <p:sldId id="260" r:id="rId5"/>
    <p:sldId id="280" r:id="rId6"/>
    <p:sldId id="275" r:id="rId7"/>
    <p:sldId id="287" r:id="rId8"/>
    <p:sldId id="290" r:id="rId9"/>
    <p:sldId id="273" r:id="rId10"/>
    <p:sldId id="276" r:id="rId11"/>
    <p:sldId id="286" r:id="rId12"/>
    <p:sldId id="291" r:id="rId13"/>
    <p:sldId id="292" r:id="rId14"/>
    <p:sldId id="289" r:id="rId15"/>
    <p:sldId id="262" r:id="rId16"/>
    <p:sldId id="283" r:id="rId17"/>
    <p:sldId id="272" r:id="rId18"/>
    <p:sldId id="264" r:id="rId19"/>
    <p:sldId id="267" r:id="rId20"/>
    <p:sldId id="269" r:id="rId21"/>
    <p:sldId id="274" r:id="rId22"/>
    <p:sldId id="288" r:id="rId23"/>
    <p:sldId id="282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3" autoAdjust="0"/>
    <p:restoredTop sz="94660"/>
  </p:normalViewPr>
  <p:slideViewPr>
    <p:cSldViewPr>
      <p:cViewPr>
        <p:scale>
          <a:sx n="91" d="100"/>
          <a:sy n="91" d="100"/>
        </p:scale>
        <p:origin x="-1219" y="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77EAF4-CCF3-442E-B0F5-CF05AAFEB266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0C8FD-4B0C-4880-B904-7784E4BC0A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004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0C8FD-4B0C-4880-B904-7784E4BC0AC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&#1053;&#1054;&#1056;&#1052;&#1040;&#1058;&#1048;&#1042;&#1053;&#1067;&#1045;%20&#1044;&#1054;&#1050;&#1059;&#1052;&#1045;&#1053;&#1058;&#1067;/&#1054;&#1089;&#1086;&#1073;&#1077;&#1085;&#1085;&#1086;&#1089;&#1090;&#1080;%20&#1082;&#1086;&#1084;&#1087;&#1083;&#1077;&#1082;&#1090;&#1072;%20&#1091;&#1095;&#1077;&#1073;&#1085;&#1080;&#1082;&#1086;&#1074;.rtf" TargetMode="External"/><Relationship Id="rId2" Type="http://schemas.openxmlformats.org/officeDocument/2006/relationships/hyperlink" Target="&#1053;&#1054;&#1056;&#1052;&#1040;&#1058;&#1048;&#1042;&#1053;&#1067;&#1045;%20&#1044;&#1054;&#1050;&#1059;&#1052;&#1045;&#1053;&#1058;&#1067;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&#1055;&#1051;&#1040;&#1053;&#1048;&#1056;&#1054;%20&#1042;&#1040;&#1053;&#1048;&#1045;/&#1058;&#1077;&#1084;&#1072;&#1090;&#1080;&#1095;&#1077;&#1089;&#1082;&#1086;&#1077;%20&#1087;&#1083;&#1072;&#1085;&#1080;&#1088;&#1086;&#1074;&#1072;&#1085;&#1080;&#1077;/3%20&#1082;&#1083;&#1072;&#1089;&#1089;/&#1058;&#1077;&#1084;&#1072;&#1090;&#1080;&#1095;&#1077;&#1089;&#1082;&#1080;&#1077;%20&#1087;&#1083;&#1072;&#1085;&#1099;%203%20&#1082;&#1083;&#1072;&#1089;&#1089;%20&#1079;&#1072;%202016/&#1070;&#1053;&#1048;%20&#1074;&#1085;&#1077;&#1091;&#1088;&#1086;&#1095;&#1082;&#1072;.docx" TargetMode="External"/><Relationship Id="rId4" Type="http://schemas.openxmlformats.org/officeDocument/2006/relationships/hyperlink" Target="&#1055;&#1051;&#1040;&#1053;&#1048;&#1056;&#1054;%20&#1042;&#1040;&#1053;&#1048;&#1045;/&#1058;&#1077;&#1084;&#1072;&#1090;&#1080;&#1095;&#1077;&#1089;&#1082;&#1086;&#1077;%20&#1087;&#1083;&#1072;&#1085;&#1080;&#1088;&#1086;&#1074;&#1072;&#1085;&#1080;&#1077;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&#1050;&#1048;&#1052;/&#1084;&#1072;&#1090;&#1077;&#1084;&#1072;&#1090;&#1080;&#1082;&#1072;/1%20&#1082;&#1083;&#1072;&#1089;&#1089;/2479.pdf" TargetMode="External"/><Relationship Id="rId7" Type="http://schemas.openxmlformats.org/officeDocument/2006/relationships/hyperlink" Target="&#1050;&#1048;&#1052;/&#1088;&#1091;&#1089;&#1089;&#1082;&#1080;&#1081;%20&#1103;&#1079;&#1099;&#1082;/3%20&#1082;&#1083;&#1072;&#1089;&#1089;/3159.pdf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2.jpeg"/><Relationship Id="rId5" Type="http://schemas.openxmlformats.org/officeDocument/2006/relationships/hyperlink" Target="&#1050;&#1048;&#1052;/&#1083;&#1080;&#1090;&#1077;&#1088;.&#1095;&#1090;&#1077;&#1085;&#1080;&#1077;/2%20&#1082;&#1083;&#1072;&#1089;&#1089;/1896.pdf" TargetMode="External"/><Relationship Id="rId10" Type="http://schemas.openxmlformats.org/officeDocument/2006/relationships/hyperlink" Target="&#1050;&#1048;&#1052;/&#1086;&#1082;&#1088;&#1091;&#1078;&#1072;&#1102;&#1097;&#1080;&#1081;%20&#1084;&#1080;&#1088;/&#1058;&#1077;&#1089;&#1090;&#1099;_&#1054;&#1082;&#1088;&#1091;&#1078;&#1072;&#1102;&#1097;&#1080;&#1081;%20&#1084;&#1080;&#1088;%202%20&#1082;&#1083;&#1072;&#1089;&#1089;/&#1058;&#1077;&#1089;&#1090;&#1099;%20&#1054;&#1082;&#1088;&#1091;&#1078;&#1072;&#1102;&#1097;&#1080;&#1081;%20&#1084;&#1080;&#1088;.xls" TargetMode="External"/><Relationship Id="rId4" Type="http://schemas.openxmlformats.org/officeDocument/2006/relationships/image" Target="../media/image8.png"/><Relationship Id="rId9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образовательное учреждение  «Средняя общеобразовательная школа № 42» Приволжского района г.Казани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2276872"/>
            <a:ext cx="799288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кабинетов </a:t>
            </a:r>
          </a:p>
          <a:p>
            <a:pPr algn="ctr"/>
            <a:r>
              <a:rPr lang="ru-RU" sz="5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НАЧАЛЬНЫХ КЛАССОВ</a:t>
            </a:r>
          </a:p>
          <a:p>
            <a:pPr algn="ctr"/>
            <a:endParaRPr lang="ru-RU" sz="5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476672"/>
            <a:ext cx="48245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Здесь наглядности немало,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хочешь, посмотри.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коллекции, гербарий,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Вот таблицы, муляжи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161113_1135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420888"/>
            <a:ext cx="3816424" cy="3096344"/>
          </a:xfrm>
          <a:prstGeom prst="rect">
            <a:avLst/>
          </a:prstGeom>
        </p:spPr>
      </p:pic>
      <p:pic>
        <p:nvPicPr>
          <p:cNvPr id="6" name="Рисунок 5" descr="20161113_1148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71966" y="3520899"/>
            <a:ext cx="4736527" cy="3132348"/>
          </a:xfrm>
          <a:prstGeom prst="rect">
            <a:avLst/>
          </a:prstGeom>
        </p:spPr>
      </p:pic>
      <p:pic>
        <p:nvPicPr>
          <p:cNvPr id="7" name="Рисунок 6" descr="20161113_1146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71967" y="476672"/>
            <a:ext cx="4736526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161113_1156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495002"/>
            <a:ext cx="4377214" cy="2958334"/>
          </a:xfrm>
          <a:prstGeom prst="rect">
            <a:avLst/>
          </a:prstGeom>
        </p:spPr>
      </p:pic>
      <p:pic>
        <p:nvPicPr>
          <p:cNvPr id="3" name="Рисунок 2" descr="20161113_1138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548680"/>
            <a:ext cx="4377214" cy="2808312"/>
          </a:xfrm>
          <a:prstGeom prst="rect">
            <a:avLst/>
          </a:prstGeom>
        </p:spPr>
      </p:pic>
      <p:pic>
        <p:nvPicPr>
          <p:cNvPr id="5" name="Рисунок 4" descr="20161113_1141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94134" y="373507"/>
            <a:ext cx="3960440" cy="62743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113_1110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5640708" cy="3663699"/>
          </a:xfrm>
          <a:prstGeom prst="rect">
            <a:avLst/>
          </a:prstGeom>
        </p:spPr>
      </p:pic>
      <p:pic>
        <p:nvPicPr>
          <p:cNvPr id="3" name="Рисунок 2" descr="20161113_111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5890" y="2924944"/>
            <a:ext cx="5829704" cy="3789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61113_1119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476672"/>
            <a:ext cx="3888432" cy="6078815"/>
          </a:xfrm>
          <a:prstGeom prst="rect">
            <a:avLst/>
          </a:prstGeom>
        </p:spPr>
      </p:pic>
      <p:pic>
        <p:nvPicPr>
          <p:cNvPr id="2" name="Рисунок 1" descr="20161113_1118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7" y="476672"/>
            <a:ext cx="4968551" cy="2448271"/>
          </a:xfrm>
          <a:prstGeom prst="rect">
            <a:avLst/>
          </a:prstGeom>
        </p:spPr>
      </p:pic>
      <p:pic>
        <p:nvPicPr>
          <p:cNvPr id="5" name="Рисунок 4" descr="20161113_110850.jpg"/>
          <p:cNvPicPr>
            <a:picLocks noChangeAspect="1"/>
          </p:cNvPicPr>
          <p:nvPr/>
        </p:nvPicPr>
        <p:blipFill>
          <a:blip r:embed="rId4" cstate="print"/>
          <a:srcRect l="4536" r="11667"/>
          <a:stretch>
            <a:fillRect/>
          </a:stretch>
        </p:blipFill>
        <p:spPr>
          <a:xfrm>
            <a:off x="395536" y="3068959"/>
            <a:ext cx="4536504" cy="33843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114_1148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947" y="3650026"/>
            <a:ext cx="4311561" cy="2947326"/>
          </a:xfrm>
          <a:prstGeom prst="rect">
            <a:avLst/>
          </a:prstGeom>
        </p:spPr>
      </p:pic>
      <p:pic>
        <p:nvPicPr>
          <p:cNvPr id="4" name="Рисунок 3" descr="20161114_1156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47739" y="979983"/>
            <a:ext cx="3584701" cy="2550145"/>
          </a:xfrm>
          <a:prstGeom prst="rect">
            <a:avLst/>
          </a:prstGeom>
        </p:spPr>
      </p:pic>
      <p:pic>
        <p:nvPicPr>
          <p:cNvPr id="5" name="Рисунок 4" descr="20161114_1205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6485" y="976148"/>
            <a:ext cx="4338023" cy="25539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5696" y="260648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МИНИ-ЛАБОРАТОРИЯ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112_1616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118" y="620688"/>
            <a:ext cx="5396962" cy="36028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84168" y="260648"/>
            <a:ext cx="30598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Любим классный уголок –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Подойти к нему предлог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Каждый ищет и находит,</a:t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друзей сюда приводит.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4725144"/>
            <a:ext cx="55446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Информацию меняем, стенды часто обновляем.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Ну, а символы страны все, конечно,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знать должны.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161114_1302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583495"/>
            <a:ext cx="6048672" cy="37463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4398496"/>
            <a:ext cx="52565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Все без исключения</a:t>
            </a:r>
          </a:p>
          <a:p>
            <a:pPr algn="ctr"/>
            <a:r>
              <a:rPr lang="ru-RU" sz="32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Знают правила </a:t>
            </a:r>
          </a:p>
          <a:p>
            <a:pPr algn="ctr"/>
            <a:r>
              <a:rPr lang="ru-RU" sz="32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дорожного движения!!!</a:t>
            </a:r>
            <a:endParaRPr lang="ru-RU" sz="3200" kern="10" dirty="0">
              <a:ln w="9525">
                <a:noFill/>
                <a:round/>
                <a:headEnd/>
                <a:tailEnd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0161114_1235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437951"/>
            <a:ext cx="4258524" cy="321087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476672"/>
            <a:ext cx="42484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Есть у нас библиотека.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Очень много книг у нас.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Сказки, повести, рассказы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стихи ну просто класс!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Есть энциклопедии,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есть и словари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урокам подготовиться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помогут нам они.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161114_1237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82052" y="3437951"/>
            <a:ext cx="4468922" cy="3219822"/>
          </a:xfrm>
          <a:prstGeom prst="rect">
            <a:avLst/>
          </a:prstGeom>
        </p:spPr>
      </p:pic>
      <p:pic>
        <p:nvPicPr>
          <p:cNvPr id="3" name="Рисунок 2" descr="20161112_1457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82052" y="332657"/>
            <a:ext cx="4480576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19672" y="404664"/>
            <a:ext cx="5688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нашем классе есть доска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ней исчезнет вся тоска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Хочешь мелом напиши!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Нарисуй от всей души!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0161114_1135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132856"/>
            <a:ext cx="8496944" cy="4608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55976" y="692696"/>
            <a:ext cx="43204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Оргтехникой  наш оснащен кабинет,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 нам быстро на всё даст ответ.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принтере мы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распечатаем впрок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Задания, чтоб был интересный урок!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0161114_1307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-646580" y="1738812"/>
            <a:ext cx="5972664" cy="36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404665"/>
            <a:ext cx="66967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: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разностороннего гармонического развития личности в условиях личностно-ориентированной коллективной творческой  деятельности; воспитание гражданственности, трудолюбия, уважения к правам и свободам человека; формирование  здорового образа жизни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564904"/>
            <a:ext cx="61926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buClr>
                <a:schemeClr val="accent3"/>
              </a:buCl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274320" indent="-274320">
              <a:buClr>
                <a:schemeClr val="accent3"/>
              </a:buClr>
              <a:defRPr/>
            </a:pP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1.Создание классного коллектива как воспитывающей среды, обеспечивающей социализацию каждого ребёнка.</a:t>
            </a:r>
          </a:p>
          <a:p>
            <a:pPr marL="274320" indent="-274320">
              <a:buClr>
                <a:schemeClr val="accent3"/>
              </a:buClr>
              <a:defRPr/>
            </a:pP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2.Создание условий для оздоровления детей.</a:t>
            </a:r>
          </a:p>
          <a:p>
            <a:pPr marL="274320" indent="-274320">
              <a:buClr>
                <a:schemeClr val="accent3"/>
              </a:buClr>
              <a:defRPr/>
            </a:pP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3.Создание условий для благоприятной микросферы и высокого психологического климата в классе.</a:t>
            </a:r>
          </a:p>
          <a:p>
            <a:pPr marL="274320" indent="-274320">
              <a:buClr>
                <a:schemeClr val="accent3"/>
              </a:buClr>
              <a:defRPr/>
            </a:pP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4.Создание условий для осуществления сотрудничества школы и семьи.</a:t>
            </a:r>
          </a:p>
          <a:p>
            <a:pPr marL="274320" indent="-274320">
              <a:buClr>
                <a:schemeClr val="accent3"/>
              </a:buClr>
              <a:defRPr/>
            </a:pPr>
            <a:r>
              <a:rPr lang="ru-RU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5.Создание условий для развития творческого потенциала каждого ребёнка.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645024"/>
            <a:ext cx="4464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свой класс озеленяем,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растения поливаем,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Пыль с листочков обтираем и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названия изучаем.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0161114_1109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95770"/>
            <a:ext cx="5040560" cy="3060996"/>
          </a:xfrm>
          <a:prstGeom prst="rect">
            <a:avLst/>
          </a:prstGeom>
        </p:spPr>
      </p:pic>
      <p:pic>
        <p:nvPicPr>
          <p:cNvPr id="4" name="Рисунок 3" descr="20161114_1118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4113497" y="1674353"/>
            <a:ext cx="6101582" cy="3744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764704"/>
            <a:ext cx="3600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На переменах не дурим!</a:t>
            </a:r>
          </a:p>
          <a:p>
            <a:r>
              <a:rPr lang="ru-RU" sz="20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А в шахматы  играем!</a:t>
            </a:r>
          </a:p>
          <a:p>
            <a:r>
              <a:rPr lang="ru-RU" sz="20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Проводим шахматный турнир!</a:t>
            </a:r>
          </a:p>
          <a:p>
            <a:r>
              <a:rPr lang="ru-RU" sz="2000" kern="10" dirty="0" smtClean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Кроссворды, ребусы гадаем!</a:t>
            </a:r>
            <a:endParaRPr lang="ru-RU" sz="2000" kern="10" dirty="0">
              <a:ln w="9525">
                <a:noFill/>
                <a:round/>
                <a:headEnd/>
                <a:tailEnd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4" name="Рисунок 3" descr="20161114_1145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404664"/>
            <a:ext cx="4392488" cy="2918836"/>
          </a:xfrm>
          <a:prstGeom prst="rect">
            <a:avLst/>
          </a:prstGeom>
        </p:spPr>
      </p:pic>
      <p:pic>
        <p:nvPicPr>
          <p:cNvPr id="5" name="Рисунок 4" descr="20161114_1144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573016"/>
            <a:ext cx="4608512" cy="28723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8280920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Информационно-образовательная среда кабинета включает в себя: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Нормативно-правовые документы, регламентирующие образовательную деятельность и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 action="ppaction://hlinkfile"/>
              </a:rPr>
              <a:t>Федеральный государственный образовательный стандарт.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2. Учебно- методический комплект.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Рабочая программа учителя </a:t>
            </a:r>
          </a:p>
          <a:p>
            <a:pPr marL="514350" indent="-514350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 action="ppaction://hlinkfile"/>
              </a:rPr>
              <a:t>по предметам. 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 action="ppaction://hlinkfile"/>
              </a:rPr>
              <a:t>Рабочая программа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 action="ppaction://hlinkfile"/>
              </a:rPr>
              <a:t>по внеурочной деятельности.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36712"/>
            <a:ext cx="29523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i="1" dirty="0" smtClean="0">
                <a:solidFill>
                  <a:schemeClr val="bg1"/>
                </a:solidFill>
              </a:rPr>
              <a:t>В кабинете имеется: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1  </a:t>
            </a:r>
            <a:r>
              <a:rPr lang="ru-RU" i="1" dirty="0" smtClean="0">
                <a:solidFill>
                  <a:srgbClr val="002060"/>
                </a:solidFill>
              </a:rPr>
              <a:t>ноутбук;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1</a:t>
            </a:r>
            <a:r>
              <a:rPr lang="ru-RU" i="1" dirty="0" smtClean="0">
                <a:solidFill>
                  <a:srgbClr val="002060"/>
                </a:solidFill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</a:rPr>
              <a:t>мультимедийный</a:t>
            </a:r>
            <a:r>
              <a:rPr lang="ru-RU" i="1" dirty="0" smtClean="0">
                <a:solidFill>
                  <a:srgbClr val="002060"/>
                </a:solidFill>
              </a:rPr>
              <a:t> проектор;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1 </a:t>
            </a:r>
            <a:r>
              <a:rPr lang="ru-RU" i="1" dirty="0" smtClean="0">
                <a:solidFill>
                  <a:srgbClr val="002060"/>
                </a:solidFill>
              </a:rPr>
              <a:t>большой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i="1" dirty="0" smtClean="0">
                <a:solidFill>
                  <a:srgbClr val="002060"/>
                </a:solidFill>
              </a:rPr>
              <a:t>экран 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1 </a:t>
            </a:r>
            <a:r>
              <a:rPr lang="ru-RU" i="1" dirty="0" smtClean="0">
                <a:solidFill>
                  <a:srgbClr val="002060"/>
                </a:solidFill>
              </a:rPr>
              <a:t>доска зелёная;</a:t>
            </a:r>
          </a:p>
          <a:p>
            <a:r>
              <a:rPr lang="ru-RU" b="1" i="1" dirty="0" smtClean="0">
                <a:solidFill>
                  <a:srgbClr val="002060"/>
                </a:solidFill>
              </a:rPr>
              <a:t>1</a:t>
            </a:r>
            <a:r>
              <a:rPr lang="ru-RU" i="1" dirty="0" smtClean="0">
                <a:solidFill>
                  <a:srgbClr val="002060"/>
                </a:solidFill>
              </a:rPr>
              <a:t> многофункциональное устройство.</a:t>
            </a:r>
          </a:p>
          <a:p>
            <a:endParaRPr lang="ru-RU" b="1" i="1" dirty="0" smtClean="0">
              <a:solidFill>
                <a:srgbClr val="002060"/>
              </a:solidFill>
            </a:endParaRPr>
          </a:p>
          <a:p>
            <a:r>
              <a:rPr lang="ru-RU" b="1" i="1" dirty="0" smtClean="0">
                <a:solidFill>
                  <a:srgbClr val="0D11B3"/>
                </a:solidFill>
              </a:rPr>
              <a:t>Вся МТБ соответствует учебным программам и требованиям ФГОС.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260649"/>
            <a:ext cx="51663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Материально-техническая база кабинета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836712"/>
            <a:ext cx="46085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1</a:t>
            </a:r>
            <a:r>
              <a:rPr lang="ru-RU" dirty="0" smtClean="0">
                <a:solidFill>
                  <a:srgbClr val="002060"/>
                </a:solidFill>
              </a:rPr>
              <a:t> рабочее место учителя;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16</a:t>
            </a:r>
            <a:r>
              <a:rPr lang="ru-RU" dirty="0" smtClean="0">
                <a:solidFill>
                  <a:srgbClr val="002060"/>
                </a:solidFill>
              </a:rPr>
              <a:t> парт со стульями для учащихся;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5</a:t>
            </a:r>
            <a:r>
              <a:rPr lang="ru-RU" dirty="0" smtClean="0">
                <a:solidFill>
                  <a:srgbClr val="002060"/>
                </a:solidFill>
              </a:rPr>
              <a:t> книжных шкафов для хранения  раздаточного и дидактического материала, учебников;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Информационный стенд  для  учащихся с отделами: «Классный уголок», который регулярно обновляется.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Наборы  таблиц по классам и предметам.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43808" y="4005064"/>
            <a:ext cx="33843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</a:rPr>
              <a:t>Необходимая документация: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паспорт кабинета;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план кабинета;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санитарные заключения;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план работы кабинета;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тетрадь инструктажей.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новых встреч! </a:t>
            </a:r>
            <a:b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0161114_1259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303006"/>
            <a:ext cx="8576953" cy="43663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8225" y="260648"/>
            <a:ext cx="75081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kern="10" dirty="0" smtClean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Вы зашли к нам в кабинет</a:t>
            </a:r>
          </a:p>
          <a:p>
            <a:pPr algn="ctr"/>
            <a:r>
              <a:rPr lang="ru-RU" sz="24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Рады мы сказать "Привет"</a:t>
            </a:r>
          </a:p>
          <a:p>
            <a:pPr algn="ctr"/>
            <a:r>
              <a:rPr lang="ru-RU" sz="24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Хотим представить вам наш класс!</a:t>
            </a:r>
          </a:p>
          <a:p>
            <a:pPr algn="ctr"/>
            <a:r>
              <a:rPr lang="ru-RU" sz="24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 этом поведём рассказ!!!</a:t>
            </a:r>
            <a:endParaRPr lang="ru-RU" sz="24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0161114_1133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8225" y="2636912"/>
            <a:ext cx="6139999" cy="388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260649"/>
            <a:ext cx="792088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Учебный кабинет </a:t>
            </a:r>
          </a:p>
          <a:p>
            <a:pPr algn="ctr">
              <a:lnSpc>
                <a:spcPct val="150000"/>
              </a:lnSpc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учебное помещение школы, 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оснащенное наглядными пособиями, учебным оборудованием, мебелью и техническими средствами обучения,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которых проводится учебная, факультативная и внеклассная работа 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учащимися и методическая работа  по предмету.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36096" y="476672"/>
            <a:ext cx="338437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Приходим мы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просторный класс!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нем три окна,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16 парт, доска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стенды для ребят!</a:t>
            </a:r>
          </a:p>
          <a:p>
            <a:endParaRPr lang="ru-RU" dirty="0"/>
          </a:p>
        </p:txBody>
      </p:sp>
      <p:pic>
        <p:nvPicPr>
          <p:cNvPr id="3" name="Рисунок 2" descr="20161114_1239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617209"/>
            <a:ext cx="4736528" cy="2664297"/>
          </a:xfrm>
          <a:prstGeom prst="rect">
            <a:avLst/>
          </a:prstGeom>
        </p:spPr>
      </p:pic>
      <p:pic>
        <p:nvPicPr>
          <p:cNvPr id="5" name="Рисунок 4" descr="20161114_1259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3356992"/>
            <a:ext cx="5616624" cy="3201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161113_1131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38600" y="2636912"/>
            <a:ext cx="4824536" cy="403590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44008" y="404664"/>
            <a:ext cx="39604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Много тайн шкафы таят –Любопытство жжёт ребят:     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учитель прячет там?       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Пригодится это нам!  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4184" y="3501008"/>
            <a:ext cx="46538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Ну, конечно, пригодится!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Помогает нам учиться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Много материалов разных,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Интересных и прекрасных,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На уроке их раздам –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Всё понятно станет вам!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- К каждой теме и проблеме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Здесь подобран материал .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0161112_1457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4184" y="515218"/>
            <a:ext cx="3744416" cy="2187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20161113_1355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5442" y="612938"/>
            <a:ext cx="3878595" cy="29994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3861048"/>
            <a:ext cx="48919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Трудно на уроке всех проверить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Каждому вниманье уделить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Эти материалы нам помогут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Каждого ребенка оценить.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1" y="188641"/>
            <a:ext cx="2196243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48526" y="938257"/>
            <a:ext cx="2054459" cy="2807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>
            <a:hlinkClick r:id="rId7" action="ppaction://hlinkfile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44258" y="188639"/>
            <a:ext cx="2223435" cy="2807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260" y="672482"/>
            <a:ext cx="2222699" cy="2939865"/>
          </a:xfrm>
          <a:prstGeom prst="rect">
            <a:avLst/>
          </a:prstGeom>
        </p:spPr>
      </p:pic>
      <p:pic>
        <p:nvPicPr>
          <p:cNvPr id="11" name="Рисунок 10" descr="20161113_135755.jpg">
            <a:hlinkClick r:id="rId10" action="ppaction://hlinkfile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644008" y="3612348"/>
            <a:ext cx="4443427" cy="3121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61114_0947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559211"/>
            <a:ext cx="8370612" cy="49661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11760" y="908720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ПОРТФОЛИО УЧАЩИХСЯ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04665"/>
            <a:ext cx="5976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Разнообразие дидактического материала –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особенность нашего кабинета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0161112_1619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412775"/>
            <a:ext cx="8640960" cy="54142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998</TotalTime>
  <Words>454</Words>
  <Application>Microsoft Office PowerPoint</Application>
  <PresentationFormat>Экран (4:3)</PresentationFormat>
  <Paragraphs>101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92</cp:revision>
  <dcterms:created xsi:type="dcterms:W3CDTF">2016-11-12T05:42:02Z</dcterms:created>
  <dcterms:modified xsi:type="dcterms:W3CDTF">2020-11-20T11:38:29Z</dcterms:modified>
</cp:coreProperties>
</file>